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E9C8B-D5EF-4AA1-93CD-EFA1E8DB8B4A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E81F2-DDD7-4246-91A5-4F0594DFD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BC3F3-5665-4DDD-B662-C7FDBF149D91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E81F2-DDD7-4246-91A5-4F0594DFD99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28800"/>
            <a:ext cx="6400800" cy="3810000"/>
          </a:xfrm>
        </p:spPr>
        <p:txBody>
          <a:bodyPr>
            <a:normAutofit lnSpcReduction="1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COURSE CODE: ETEE-207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By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Mr. LALIT AGARWAL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EEE, MAIT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10668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CIRCUIT AND SYSTEMS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8800" b="1" dirty="0" smtClean="0"/>
          </a:p>
          <a:p>
            <a:pPr algn="ctr">
              <a:buNone/>
            </a:pPr>
            <a:r>
              <a:rPr lang="en-US" sz="9600" b="1" dirty="0" smtClean="0"/>
              <a:t>NUMERICALS</a:t>
            </a:r>
            <a:endParaRPr lang="en-US" sz="9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943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1)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39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SOLUTION 1</a:t>
            </a:r>
            <a:endParaRPr lang="en-US" b="1" dirty="0"/>
          </a:p>
        </p:txBody>
      </p:sp>
      <p:pic>
        <p:nvPicPr>
          <p:cNvPr id="4" name="Content Placeholder 3" descr="sol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85840" y="1447800"/>
            <a:ext cx="5429519" cy="4572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2) </a:t>
            </a:r>
            <a:r>
              <a:rPr lang="en-US" dirty="0" smtClean="0"/>
              <a:t> Consider the R-L circuit with R= 4</a:t>
            </a:r>
            <a:r>
              <a:rPr lang="el-GR" dirty="0" smtClean="0"/>
              <a:t> Ω</a:t>
            </a:r>
            <a:r>
              <a:rPr lang="en-US" dirty="0" smtClean="0"/>
              <a:t> and L= 1 H excited by a 48 V </a:t>
            </a:r>
            <a:r>
              <a:rPr lang="en-US" dirty="0" err="1" smtClean="0"/>
              <a:t>d.c</a:t>
            </a:r>
            <a:r>
              <a:rPr lang="en-US" dirty="0" smtClean="0"/>
              <a:t>. source as shown in figure below. Assume the initial current through the inductor is 3 A. Using the Laplace transform determine the current </a:t>
            </a:r>
            <a:r>
              <a:rPr lang="en-US" dirty="0" err="1" smtClean="0"/>
              <a:t>i</a:t>
            </a:r>
            <a:r>
              <a:rPr lang="en-US" dirty="0" smtClean="0"/>
              <a:t>(t); t ≥ 0. Also draw the s-domain representation of the circuit.</a:t>
            </a:r>
            <a:endParaRPr lang="en-US" b="1" dirty="0"/>
          </a:p>
        </p:txBody>
      </p:sp>
      <p:pic>
        <p:nvPicPr>
          <p:cNvPr id="4" name="Picture 3" descr="q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962400"/>
            <a:ext cx="4800600" cy="25795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SOLUTION 2</a:t>
            </a:r>
            <a:endParaRPr lang="en-US" b="1" dirty="0"/>
          </a:p>
        </p:txBody>
      </p:sp>
      <p:pic>
        <p:nvPicPr>
          <p:cNvPr id="4" name="Content Placeholder 3" descr="sol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8066" y="990599"/>
            <a:ext cx="8427334" cy="573930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8229600" cy="6096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3) </a:t>
            </a:r>
            <a:r>
              <a:rPr lang="en-US" dirty="0" smtClean="0"/>
              <a:t>Consider a series R-L-C circuit with the capacitor initially charged to 1 V as shown in figure below. Find the expression for </a:t>
            </a:r>
            <a:r>
              <a:rPr lang="en-US" dirty="0" err="1" smtClean="0"/>
              <a:t>i</a:t>
            </a:r>
            <a:r>
              <a:rPr lang="en-US" dirty="0" smtClean="0"/>
              <a:t>(t) . Also draw the s-domain representation of the circuit.</a:t>
            </a:r>
            <a:endParaRPr lang="en-US" b="1" dirty="0"/>
          </a:p>
        </p:txBody>
      </p:sp>
      <p:pic>
        <p:nvPicPr>
          <p:cNvPr id="4" name="Picture 3" descr="q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48000"/>
            <a:ext cx="5562600" cy="2904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SOLUTION 3</a:t>
            </a:r>
            <a:endParaRPr lang="en-US" b="1" dirty="0"/>
          </a:p>
        </p:txBody>
      </p:sp>
      <p:pic>
        <p:nvPicPr>
          <p:cNvPr id="4" name="Content Placeholder 3" descr="sol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199" y="1119782"/>
            <a:ext cx="8430029" cy="5433417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229600" cy="6248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4) </a:t>
            </a:r>
            <a:r>
              <a:rPr lang="en-US" dirty="0" smtClean="0"/>
              <a:t>Consider the R-C parallel circuit as shown in figure below with R = 0.5</a:t>
            </a:r>
            <a:r>
              <a:rPr lang="el-GR" dirty="0" smtClean="0"/>
              <a:t> Ω</a:t>
            </a:r>
            <a:r>
              <a:rPr lang="en-US" dirty="0" smtClean="0"/>
              <a:t> and C= 4F excited by </a:t>
            </a:r>
            <a:r>
              <a:rPr lang="en-US" dirty="0" err="1" smtClean="0"/>
              <a:t>d.c</a:t>
            </a:r>
            <a:r>
              <a:rPr lang="en-US" dirty="0" smtClean="0"/>
              <a:t>. current source of 10 A. Determine the voltage across the capacitor by applying Laplace transformation. Assume the initial voltage across the capacitor as 2V. Also draw the s-domain representation of the circuit.</a:t>
            </a:r>
            <a:endParaRPr lang="en-US" b="1" dirty="0"/>
          </a:p>
        </p:txBody>
      </p:sp>
      <p:pic>
        <p:nvPicPr>
          <p:cNvPr id="4" name="Picture 3" descr="q4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4034325"/>
            <a:ext cx="4648200" cy="24544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SOLUTION 4</a:t>
            </a:r>
            <a:endParaRPr lang="en-US" b="1" dirty="0"/>
          </a:p>
        </p:txBody>
      </p:sp>
      <p:pic>
        <p:nvPicPr>
          <p:cNvPr id="4" name="Content Placeholder 3" descr="sol4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199" y="972859"/>
            <a:ext cx="8548255" cy="565654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5) </a:t>
            </a:r>
            <a:r>
              <a:rPr lang="en-US" dirty="0" smtClean="0"/>
              <a:t>In the series R-L-C circuit shown in figure below, there is no initial charge on the capacitor. If the switch ‘S’ is closed at t = 0, determine the resulting current.</a:t>
            </a:r>
            <a:endParaRPr lang="en-US" b="1" dirty="0"/>
          </a:p>
        </p:txBody>
      </p:sp>
      <p:pic>
        <p:nvPicPr>
          <p:cNvPr id="4" name="Picture 3" descr="Q 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2057400"/>
            <a:ext cx="4924319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7200" dirty="0" smtClean="0"/>
          </a:p>
          <a:p>
            <a:pPr algn="ctr">
              <a:buNone/>
            </a:pPr>
            <a:r>
              <a:rPr lang="en-US" sz="8800" dirty="0" smtClean="0"/>
              <a:t>LECTURE-12&amp;13</a:t>
            </a:r>
            <a:endParaRPr lang="en-US" sz="8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/>
          </a:bodyPr>
          <a:lstStyle/>
          <a:p>
            <a:r>
              <a:rPr lang="en-US" b="1" dirty="0" smtClean="0"/>
              <a:t>SOLUTION 5</a:t>
            </a:r>
            <a:endParaRPr lang="en-US" dirty="0"/>
          </a:p>
        </p:txBody>
      </p:sp>
      <p:pic>
        <p:nvPicPr>
          <p:cNvPr id="4" name="Content Placeholder 3" descr="SOL 5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524000"/>
            <a:ext cx="8730722" cy="46482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81000"/>
            <a:ext cx="7772400" cy="6096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6) </a:t>
            </a:r>
            <a:r>
              <a:rPr lang="en-US" dirty="0" smtClean="0"/>
              <a:t>Solve for </a:t>
            </a:r>
            <a:r>
              <a:rPr lang="en-US" dirty="0" err="1" smtClean="0"/>
              <a:t>i</a:t>
            </a:r>
            <a:r>
              <a:rPr lang="en-US" dirty="0" smtClean="0"/>
              <a:t>(t) in the circuit shown in figure below in which 3F capacitor is initially charged to 20V, the 6F capacitor to 10 V, and the switch is closed at t = 0. Also draw the transformed circuit(s-domain representation).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590800"/>
            <a:ext cx="5630968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SOLUTON 6</a:t>
            </a:r>
            <a:endParaRPr lang="en-US" b="1" dirty="0"/>
          </a:p>
        </p:txBody>
      </p:sp>
      <p:pic>
        <p:nvPicPr>
          <p:cNvPr id="6" name="Content Placeholder 5" descr="SOL 6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737" y="914400"/>
            <a:ext cx="8773078" cy="56388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81000"/>
            <a:ext cx="7772400" cy="6019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7) </a:t>
            </a:r>
            <a:r>
              <a:rPr lang="en-US" dirty="0" smtClean="0"/>
              <a:t>In the circuit shown in figure below, switch ‘S</a:t>
            </a:r>
            <a:r>
              <a:rPr lang="en-US" baseline="-25000" dirty="0" smtClean="0"/>
              <a:t>1</a:t>
            </a:r>
            <a:r>
              <a:rPr lang="en-US" dirty="0" smtClean="0"/>
              <a:t>’ is closed at t = 0, and ‘S</a:t>
            </a:r>
            <a:r>
              <a:rPr lang="en-US" baseline="-25000" dirty="0" smtClean="0"/>
              <a:t>2</a:t>
            </a:r>
            <a:r>
              <a:rPr lang="en-US" dirty="0" smtClean="0"/>
              <a:t>’ is opened at t = 4 msec. Determine </a:t>
            </a:r>
            <a:r>
              <a:rPr lang="en-US" dirty="0" err="1" smtClean="0"/>
              <a:t>i</a:t>
            </a:r>
            <a:r>
              <a:rPr lang="en-US" dirty="0" smtClean="0"/>
              <a:t>(t) for t &gt; 0 .</a:t>
            </a:r>
          </a:p>
          <a:p>
            <a:pPr algn="just">
              <a:buNone/>
            </a:pPr>
            <a:r>
              <a:rPr lang="en-US" b="1" dirty="0" smtClean="0"/>
              <a:t>(</a:t>
            </a:r>
            <a:r>
              <a:rPr lang="en-US" dirty="0" smtClean="0"/>
              <a:t>Assume inductor is initially de-energized</a:t>
            </a:r>
            <a:r>
              <a:rPr lang="en-US" b="1" dirty="0" smtClean="0"/>
              <a:t>)</a:t>
            </a:r>
          </a:p>
          <a:p>
            <a:pPr algn="just">
              <a:buNone/>
            </a:pPr>
            <a:endParaRPr lang="en-US" dirty="0"/>
          </a:p>
        </p:txBody>
      </p:sp>
      <p:pic>
        <p:nvPicPr>
          <p:cNvPr id="4" name="Picture 3" descr="Q 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667000"/>
            <a:ext cx="548640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7</a:t>
            </a:r>
            <a:endParaRPr lang="en-US" b="1" dirty="0"/>
          </a:p>
        </p:txBody>
      </p:sp>
      <p:pic>
        <p:nvPicPr>
          <p:cNvPr id="4" name="Content Placeholder 3" descr="SOL 7A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25259" y="990600"/>
            <a:ext cx="8608260" cy="55626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7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437886"/>
            <a:ext cx="8382000" cy="626942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867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8) (a) </a:t>
            </a:r>
            <a:r>
              <a:rPr lang="en-US" dirty="0" smtClean="0"/>
              <a:t> Obtain the Laplace transform of the pulse shown in figure (a) below.</a:t>
            </a:r>
          </a:p>
          <a:p>
            <a:pPr algn="just">
              <a:buNone/>
            </a:pPr>
            <a:r>
              <a:rPr lang="en-US" b="1" dirty="0" smtClean="0"/>
              <a:t>(b) </a:t>
            </a:r>
            <a:r>
              <a:rPr lang="en-US" dirty="0" smtClean="0"/>
              <a:t>In figure (b) if v(t) is the pulse (a), determine </a:t>
            </a:r>
            <a:r>
              <a:rPr lang="en-US" dirty="0" err="1" smtClean="0"/>
              <a:t>i</a:t>
            </a:r>
            <a:r>
              <a:rPr lang="en-US" dirty="0" smtClean="0"/>
              <a:t>(t).</a:t>
            </a:r>
            <a:endParaRPr lang="en-US" b="1" dirty="0"/>
          </a:p>
        </p:txBody>
      </p:sp>
      <p:pic>
        <p:nvPicPr>
          <p:cNvPr id="4" name="Picture 3" descr="Q 8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362200"/>
            <a:ext cx="5105400" cy="25303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8</a:t>
            </a:r>
            <a:endParaRPr lang="en-US" b="1" dirty="0"/>
          </a:p>
        </p:txBody>
      </p:sp>
      <p:pic>
        <p:nvPicPr>
          <p:cNvPr id="4" name="Content Placeholder 3" descr="SOL 8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066800"/>
            <a:ext cx="7772400" cy="496738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8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9600" y="304799"/>
            <a:ext cx="8094674" cy="6399349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5943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9) </a:t>
            </a:r>
            <a:r>
              <a:rPr lang="en-US" dirty="0" smtClean="0"/>
              <a:t>In the network shown in figure below, find current i</a:t>
            </a:r>
            <a:r>
              <a:rPr lang="en-US" baseline="-25000" dirty="0" smtClean="0"/>
              <a:t>2</a:t>
            </a:r>
            <a:r>
              <a:rPr lang="en-US" dirty="0" smtClean="0"/>
              <a:t>(t) in the circuit.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7086600" cy="2210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8000" dirty="0" smtClean="0"/>
              <a:t>CIRCUIT ANALYSIS BY              LAPLACE  TRANSFORM</a:t>
            </a:r>
            <a:endParaRPr lang="en-US" sz="8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9</a:t>
            </a:r>
            <a:endParaRPr lang="en-US" b="1" dirty="0"/>
          </a:p>
        </p:txBody>
      </p:sp>
      <p:pic>
        <p:nvPicPr>
          <p:cNvPr id="4" name="Content Placeholder 3" descr="SOL 9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838199"/>
            <a:ext cx="8077199" cy="586720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9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919" y="1143000"/>
            <a:ext cx="8639117" cy="36576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5562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10) </a:t>
            </a:r>
            <a:r>
              <a:rPr lang="en-US" dirty="0" smtClean="0"/>
              <a:t>Find the current </a:t>
            </a:r>
            <a:r>
              <a:rPr lang="en-US" dirty="0" err="1" smtClean="0"/>
              <a:t>i</a:t>
            </a:r>
            <a:r>
              <a:rPr lang="en-US" dirty="0" smtClean="0"/>
              <a:t>(t) for the network shown in figure below, if the voltage source V(t) = 2 e</a:t>
            </a:r>
            <a:r>
              <a:rPr lang="en-US" baseline="30000" dirty="0" smtClean="0"/>
              <a:t>-0.5t</a:t>
            </a:r>
            <a:r>
              <a:rPr lang="en-US" dirty="0" smtClean="0"/>
              <a:t> U(t) and   </a:t>
            </a:r>
          </a:p>
          <a:p>
            <a:pPr algn="just"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c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= 0.</a:t>
            </a:r>
            <a:endParaRPr lang="en-US" b="1" dirty="0"/>
          </a:p>
        </p:txBody>
      </p:sp>
      <p:pic>
        <p:nvPicPr>
          <p:cNvPr id="4" name="Picture 3" descr="Q 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5562600" cy="25656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10</a:t>
            </a:r>
            <a:endParaRPr lang="en-US" b="1" dirty="0"/>
          </a:p>
        </p:txBody>
      </p:sp>
      <p:pic>
        <p:nvPicPr>
          <p:cNvPr id="4" name="Content Placeholder 3" descr="SOL 10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990601"/>
            <a:ext cx="8423368" cy="54102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0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391739" cy="43434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762000"/>
            <a:ext cx="7772400" cy="5257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 smtClean="0"/>
              <a:t>QUESTIONS FOR PRACTICE</a:t>
            </a:r>
            <a:endParaRPr lang="en-US" sz="96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1) </a:t>
            </a:r>
            <a:r>
              <a:rPr lang="en-US" dirty="0" smtClean="0"/>
              <a:t>In the R-L circuit shown in figure below, the switch is in position ‘1’ long enough to establish steady-state conditions, and at t = 0 it is switched to position ‘2’. Find the resulting current.</a:t>
            </a:r>
          </a:p>
          <a:p>
            <a:pPr algn="just">
              <a:buFont typeface="Wingdings" pitchFamily="2" charset="2"/>
              <a:buChar char="Ø"/>
            </a:pPr>
            <a:endParaRPr lang="en-US" b="1" dirty="0"/>
          </a:p>
        </p:txBody>
      </p:sp>
      <p:pic>
        <p:nvPicPr>
          <p:cNvPr id="4" name="Picture 3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286000"/>
            <a:ext cx="5633106" cy="24271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4102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2) </a:t>
            </a:r>
            <a:r>
              <a:rPr lang="en-US" dirty="0" smtClean="0"/>
              <a:t>In the circuit shown in figure below, the switch ‘S’ is closed at t = 0 with the network previously un-energized. Evaluate i</a:t>
            </a:r>
            <a:r>
              <a:rPr lang="en-US" baseline="-25000" dirty="0" smtClean="0"/>
              <a:t>1</a:t>
            </a:r>
            <a:r>
              <a:rPr lang="en-US" dirty="0" smtClean="0"/>
              <a:t>(t).</a:t>
            </a:r>
            <a:endParaRPr lang="en-US" b="1" dirty="0"/>
          </a:p>
        </p:txBody>
      </p:sp>
      <p:pic>
        <p:nvPicPr>
          <p:cNvPr id="4" name="Picture 3" descr="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438400"/>
            <a:ext cx="4857184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81000"/>
            <a:ext cx="7772400" cy="5638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3) </a:t>
            </a:r>
            <a:r>
              <a:rPr lang="en-US" dirty="0" smtClean="0"/>
              <a:t> In the circuit shown in figure below, switch ‘S’ is moved from 1 to 2 at t = 0 . Determine the voltage across and current through the resistor.</a:t>
            </a:r>
            <a:endParaRPr lang="en-US" b="1" dirty="0"/>
          </a:p>
        </p:txBody>
      </p:sp>
      <p:pic>
        <p:nvPicPr>
          <p:cNvPr id="4" name="Picture 3" descr="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133600"/>
            <a:ext cx="4650498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1)  </a:t>
            </a:r>
            <a:r>
              <a:rPr lang="en-US" dirty="0" err="1" smtClean="0"/>
              <a:t>i</a:t>
            </a:r>
            <a:r>
              <a:rPr lang="en-US" dirty="0" smtClean="0"/>
              <a:t>(t) = 4 – 6 e</a:t>
            </a:r>
            <a:r>
              <a:rPr lang="en-US" baseline="30000" dirty="0" smtClean="0"/>
              <a:t>-2500t</a:t>
            </a:r>
            <a:r>
              <a:rPr lang="en-US" dirty="0" smtClean="0"/>
              <a:t> A.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2) </a:t>
            </a: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(t) = 3.33 + 1.121 e</a:t>
            </a:r>
            <a:r>
              <a:rPr lang="en-US" baseline="30000" dirty="0" smtClean="0"/>
              <a:t>-6.35t</a:t>
            </a:r>
            <a:r>
              <a:rPr lang="en-US" dirty="0" smtClean="0"/>
              <a:t> – 4.5 e</a:t>
            </a:r>
            <a:r>
              <a:rPr lang="en-US" baseline="30000" dirty="0" smtClean="0"/>
              <a:t>-23.65t</a:t>
            </a:r>
            <a:r>
              <a:rPr lang="en-US" dirty="0" smtClean="0"/>
              <a:t>  A.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3) </a:t>
            </a:r>
            <a:r>
              <a:rPr lang="en-US" dirty="0" smtClean="0"/>
              <a:t>V</a:t>
            </a:r>
            <a:r>
              <a:rPr lang="en-US" baseline="-25000" dirty="0" smtClean="0"/>
              <a:t>R</a:t>
            </a:r>
            <a:r>
              <a:rPr lang="en-US" dirty="0" smtClean="0"/>
              <a:t>(t) = 200 e</a:t>
            </a:r>
            <a:r>
              <a:rPr lang="en-US" baseline="30000" dirty="0" smtClean="0"/>
              <a:t>-25t</a:t>
            </a:r>
            <a:r>
              <a:rPr lang="en-US" dirty="0" smtClean="0"/>
              <a:t>  V.</a:t>
            </a:r>
          </a:p>
          <a:p>
            <a:pPr algn="just">
              <a:buNone/>
            </a:pPr>
            <a:r>
              <a:rPr lang="en-US" b="1" dirty="0" smtClean="0"/>
              <a:t> </a:t>
            </a:r>
            <a:r>
              <a:rPr lang="en-US" b="1" dirty="0" smtClean="0"/>
              <a:t>       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R</a:t>
            </a:r>
            <a:r>
              <a:rPr lang="en-US" dirty="0" smtClean="0"/>
              <a:t>(t) = 2 e</a:t>
            </a:r>
            <a:r>
              <a:rPr lang="en-US" baseline="30000" dirty="0" smtClean="0"/>
              <a:t>-25t</a:t>
            </a:r>
            <a:r>
              <a:rPr lang="en-US" dirty="0" smtClean="0"/>
              <a:t>  A.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Ex 1) </a:t>
            </a:r>
            <a:r>
              <a:rPr lang="en-US" sz="2400" dirty="0" smtClean="0"/>
              <a:t>Solve the differential equation</a:t>
            </a:r>
          </a:p>
          <a:p>
            <a:pPr algn="just">
              <a:buNone/>
            </a:pPr>
            <a:r>
              <a:rPr lang="en-US" sz="2400" b="1" dirty="0" smtClean="0"/>
              <a:t>           </a:t>
            </a:r>
            <a:r>
              <a:rPr lang="en-US" sz="2400" dirty="0" smtClean="0"/>
              <a:t>x’’ + 3 x’ + 2x = 0,  x(0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) = 2, x’(0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) = -3</a:t>
            </a:r>
          </a:p>
          <a:p>
            <a:pPr algn="just">
              <a:buNone/>
            </a:pPr>
            <a:r>
              <a:rPr lang="en-US" b="1" dirty="0" smtClean="0"/>
              <a:t>Sol: </a:t>
            </a:r>
            <a:endParaRPr lang="en-US" b="1" dirty="0"/>
          </a:p>
        </p:txBody>
      </p:sp>
      <p:pic>
        <p:nvPicPr>
          <p:cNvPr id="4" name="Picture 3" descr="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7364906" cy="5421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8229600" cy="6400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sz="2800" b="1" dirty="0" smtClean="0"/>
              <a:t>Ex 2) </a:t>
            </a:r>
            <a:r>
              <a:rPr lang="en-US" sz="2800" dirty="0" smtClean="0"/>
              <a:t>Find </a:t>
            </a:r>
            <a:r>
              <a:rPr lang="en-US" sz="2800" dirty="0" err="1" smtClean="0"/>
              <a:t>i</a:t>
            </a:r>
            <a:r>
              <a:rPr lang="en-US" sz="2800" dirty="0" smtClean="0"/>
              <a:t>(t), if I(s) = 1/ s(s+1)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(s+2)</a:t>
            </a:r>
          </a:p>
          <a:p>
            <a:pPr algn="just">
              <a:buNone/>
            </a:pPr>
            <a:r>
              <a:rPr lang="en-US" b="1" dirty="0" smtClean="0"/>
              <a:t>Sol: </a:t>
            </a:r>
            <a:endParaRPr lang="en-US" b="1" dirty="0"/>
          </a:p>
        </p:txBody>
      </p:sp>
      <p:pic>
        <p:nvPicPr>
          <p:cNvPr id="4" name="Picture 3" descr="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772400" cy="5204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TRANSFORMED CIRCUIT COMPONENT REPRESENTATION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1) </a:t>
            </a:r>
            <a:r>
              <a:rPr lang="en-US" b="1" dirty="0" smtClean="0"/>
              <a:t>Independent sources:</a:t>
            </a:r>
            <a:endParaRPr lang="en-US" dirty="0"/>
          </a:p>
        </p:txBody>
      </p:sp>
      <p:pic>
        <p:nvPicPr>
          <p:cNvPr id="4" name="Picture 3" descr="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14600"/>
            <a:ext cx="87630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2) Resistance Parameter:</a:t>
            </a:r>
            <a:endParaRPr lang="en-US" b="1" dirty="0"/>
          </a:p>
        </p:txBody>
      </p:sp>
      <p:pic>
        <p:nvPicPr>
          <p:cNvPr id="4" name="Picture 3" descr="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78614" cy="2362200"/>
          </a:xfrm>
          <a:prstGeom prst="rect">
            <a:avLst/>
          </a:prstGeom>
        </p:spPr>
      </p:pic>
      <p:pic>
        <p:nvPicPr>
          <p:cNvPr id="5" name="Picture 4" descr="re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86200"/>
            <a:ext cx="5197593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3) Inductance Parameter: 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8229600" cy="5621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4) Capacitance Parameter: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6a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8763000" cy="3007159"/>
          </a:xfrm>
          <a:prstGeom prst="rect">
            <a:avLst/>
          </a:prstGeom>
        </p:spPr>
      </p:pic>
      <p:pic>
        <p:nvPicPr>
          <p:cNvPr id="5" name="Picture 4" descr="6b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581400"/>
            <a:ext cx="8497582" cy="2971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225</TotalTime>
  <Words>676</Words>
  <Application>Microsoft Office PowerPoint</Application>
  <PresentationFormat>On-screen Show (4:3)</PresentationFormat>
  <Paragraphs>57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Equity</vt:lpstr>
      <vt:lpstr>CIRCUIT AND SYSTEMS</vt:lpstr>
      <vt:lpstr>Slide 2</vt:lpstr>
      <vt:lpstr>Slide 3</vt:lpstr>
      <vt:lpstr>Slide 4</vt:lpstr>
      <vt:lpstr>Slide 5</vt:lpstr>
      <vt:lpstr>TRANSFORMED CIRCUIT COMPONENT REPRESENTATION</vt:lpstr>
      <vt:lpstr>Slide 7</vt:lpstr>
      <vt:lpstr>Slide 8</vt:lpstr>
      <vt:lpstr>Slide 9</vt:lpstr>
      <vt:lpstr>Slide 10</vt:lpstr>
      <vt:lpstr>Slide 11</vt:lpstr>
      <vt:lpstr>SOLUTION 1</vt:lpstr>
      <vt:lpstr>Slide 13</vt:lpstr>
      <vt:lpstr>SOLUTION 2</vt:lpstr>
      <vt:lpstr>Slide 15</vt:lpstr>
      <vt:lpstr>SOLUTION 3</vt:lpstr>
      <vt:lpstr>Slide 17</vt:lpstr>
      <vt:lpstr>SOLUTION 4</vt:lpstr>
      <vt:lpstr>Slide 19</vt:lpstr>
      <vt:lpstr>SOLUTION 5</vt:lpstr>
      <vt:lpstr>Slide 21</vt:lpstr>
      <vt:lpstr>SOLUTON 6</vt:lpstr>
      <vt:lpstr>Slide 23</vt:lpstr>
      <vt:lpstr>SOLUTION 7</vt:lpstr>
      <vt:lpstr>Slide 25</vt:lpstr>
      <vt:lpstr>Slide 26</vt:lpstr>
      <vt:lpstr>SOLUTION 8</vt:lpstr>
      <vt:lpstr>Slide 28</vt:lpstr>
      <vt:lpstr>Slide 29</vt:lpstr>
      <vt:lpstr>SOLUTION 9</vt:lpstr>
      <vt:lpstr>Slide 31</vt:lpstr>
      <vt:lpstr>Slide 32</vt:lpstr>
      <vt:lpstr>SOLUTION 10</vt:lpstr>
      <vt:lpstr>Slide 34</vt:lpstr>
      <vt:lpstr>Slide 35</vt:lpstr>
      <vt:lpstr>Slide 36</vt:lpstr>
      <vt:lpstr>Slide 37</vt:lpstr>
      <vt:lpstr>Slide 38</vt:lpstr>
      <vt:lpstr>ANSWERS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AND SYSTEMS</dc:title>
  <dc:creator>Lalit Aggarwal</dc:creator>
  <cp:lastModifiedBy>Lalit Aggarwal</cp:lastModifiedBy>
  <cp:revision>28</cp:revision>
  <dcterms:created xsi:type="dcterms:W3CDTF">2006-08-16T00:00:00Z</dcterms:created>
  <dcterms:modified xsi:type="dcterms:W3CDTF">2020-09-17T20:08:21Z</dcterms:modified>
</cp:coreProperties>
</file>